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6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68680" y="777240"/>
            <a:ext cx="54864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500" b="1">
                <a:solidFill>
                  <a:srgbClr val="F36600"/>
                </a:solidFill>
                <a:latin typeface="Arial"/>
              </a:rPr>
              <a:t>WORKSHOP · MIỄN PHÍ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325880"/>
            <a:ext cx="1051560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95000"/>
              </a:lnSpc>
            </a:pPr>
            <a:r>
              <a:rPr sz="6000" b="1">
                <a:solidFill>
                  <a:srgbClr val="000029"/>
                </a:solidFill>
                <a:latin typeface="Arial"/>
              </a:rPr>
              <a:t>CV đầu tiên của bạn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3200400"/>
            <a:ext cx="68580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000" b="0">
                <a:solidFill>
                  <a:srgbClr val="52526B"/>
                </a:solidFill>
                <a:latin typeface="Arial"/>
              </a:rPr>
              <a:t>Dành cho sinh viên năm cuối và bạn nào sắp đi thực tập.</a:t>
            </a:r>
          </a:p>
        </p:txBody>
      </p:sp>
      <p:sp>
        <p:nvSpPr>
          <p:cNvPr id="5" name="Rectangle 4"/>
          <p:cNvSpPr/>
          <p:nvPr/>
        </p:nvSpPr>
        <p:spPr>
          <a:xfrm>
            <a:off x="868680" y="4114800"/>
            <a:ext cx="763524" cy="384048"/>
          </a:xfrm>
          <a:prstGeom prst="rect">
            <a:avLst/>
          </a:prstGeom>
          <a:solidFill>
            <a:srgbClr val="4125B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1300" b="1">
                <a:solidFill>
                  <a:srgbClr val="FFFFFF"/>
                </a:solidFill>
                <a:latin typeface="Arial"/>
              </a:rPr>
              <a:t>Viết CV</a:t>
            </a:r>
          </a:p>
        </p:txBody>
      </p:sp>
      <p:sp>
        <p:nvSpPr>
          <p:cNvPr id="6" name="Rectangle 5"/>
          <p:cNvSpPr/>
          <p:nvPr/>
        </p:nvSpPr>
        <p:spPr>
          <a:xfrm>
            <a:off x="2103120" y="4114800"/>
            <a:ext cx="859536" cy="384048"/>
          </a:xfrm>
          <a:prstGeom prst="rect">
            <a:avLst/>
          </a:prstGeom>
          <a:solidFill>
            <a:srgbClr val="7EE2B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1300" b="1">
                <a:solidFill>
                  <a:srgbClr val="000029"/>
                </a:solidFill>
                <a:latin typeface="Arial"/>
              </a:rPr>
              <a:t>Chọn ảnh</a:t>
            </a:r>
          </a:p>
        </p:txBody>
      </p:sp>
      <p:sp>
        <p:nvSpPr>
          <p:cNvPr id="7" name="Rectangle 6"/>
          <p:cNvSpPr/>
          <p:nvPr/>
        </p:nvSpPr>
        <p:spPr>
          <a:xfrm>
            <a:off x="3429000" y="4114800"/>
            <a:ext cx="1819656" cy="38404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 wrap="none"/>
          <a:lstStyle/>
          <a:p>
            <a:pPr algn="ctr"/>
            <a:r>
              <a:rPr sz="1300" b="1">
                <a:solidFill>
                  <a:srgbClr val="000029"/>
                </a:solidFill>
                <a:latin typeface="Arial"/>
              </a:rPr>
              <a:t>Gửi nhà tuyển dụng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6172200"/>
            <a:ext cx="64008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0">
                <a:solidFill>
                  <a:srgbClr val="52526B"/>
                </a:solidFill>
                <a:latin typeface="Arial"/>
              </a:rPr>
              <a:t>CLB Hướng nghiệp · Thứ Bảy, 14:00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07040" y="6172200"/>
            <a:ext cx="1280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</a:pPr>
            <a:r>
              <a:rPr sz="1300" b="0">
                <a:solidFill>
                  <a:srgbClr val="8A8AA0"/>
                </a:solidFill>
                <a:latin typeface="Arial"/>
              </a:rPr>
              <a:t>01 / 08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6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68680" y="731520"/>
            <a:ext cx="7315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F36600"/>
                </a:solidFill>
                <a:latin typeface="Arial"/>
              </a:rPr>
              <a:t>02 · BA LỖI HAY GẶP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234440"/>
            <a:ext cx="1051560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sz="4200" b="1">
                <a:solidFill>
                  <a:srgbClr val="000029"/>
                </a:solidFill>
                <a:latin typeface="Arial"/>
              </a:rPr>
              <a:t>Ba lỗi hay gặp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251460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CV dài ba trang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92608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Người tuyển đọc 30 giây. Một trang là đủ.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50215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Ảnh chụp selfie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91363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Nền trơn, áo gọn, nhìn thẳng. Vậy thôi.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448970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Gửi file .docx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90118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Mỗi máy mở ra một kiểu. Gửi đường dẫn an toàn hơn.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07040" y="6172200"/>
            <a:ext cx="1280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</a:pPr>
            <a:r>
              <a:rPr sz="1300" b="0">
                <a:solidFill>
                  <a:srgbClr val="8A8AA0"/>
                </a:solidFill>
                <a:latin typeface="Arial"/>
              </a:rPr>
              <a:t>02 / 08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0002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68680" y="731520"/>
            <a:ext cx="7315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7EE2B8"/>
                </a:solidFill>
                <a:latin typeface="Arial"/>
              </a:rPr>
              <a:t>03 · MỘT TRANG, BỐN PHẦN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234440"/>
            <a:ext cx="1051560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sz="4200" b="1">
                <a:solidFill>
                  <a:srgbClr val="FFF6EC"/>
                </a:solidFill>
                <a:latin typeface="Arial"/>
              </a:rPr>
              <a:t>Một trang, bốn phần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251460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FFF6EC"/>
                </a:solidFill>
                <a:latin typeface="Arial"/>
              </a:rPr>
              <a:t>Thông tin liên hệ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92608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BFC0D6"/>
                </a:solidFill>
                <a:latin typeface="Arial"/>
              </a:rPr>
              <a:t>Tên, số điện thoại, email, đường dẫn hồ sơ.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50215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FFF6EC"/>
                </a:solidFill>
                <a:latin typeface="Arial"/>
              </a:rPr>
              <a:t>Học vấn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91363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BFC0D6"/>
                </a:solidFill>
                <a:latin typeface="Arial"/>
              </a:rPr>
              <a:t>Trường, ngành, năm tốt nghiệp. Điểm số nếu đẹp.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448970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FFF6EC"/>
                </a:solidFill>
                <a:latin typeface="Arial"/>
              </a:rPr>
              <a:t>Dự án đã làm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90118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BFC0D6"/>
                </a:solidFill>
                <a:latin typeface="Arial"/>
              </a:rPr>
              <a:t>Hai hoặc ba cái. Nói rõ bạn làm phần nào.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5477256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FFF6EC"/>
                </a:solidFill>
                <a:latin typeface="Arial"/>
              </a:rPr>
              <a:t>Kỹ năng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5888736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BFC0D6"/>
                </a:solidFill>
                <a:latin typeface="Arial"/>
              </a:rPr>
              <a:t>Chỉ ghi thứ bạn dùng được ngay hôm nay.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07040" y="6172200"/>
            <a:ext cx="1280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</a:pPr>
            <a:r>
              <a:rPr sz="1300" b="0">
                <a:solidFill>
                  <a:srgbClr val="8A8AA0"/>
                </a:solidFill>
                <a:latin typeface="Arial"/>
              </a:rPr>
              <a:t>03 / 08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6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68680" y="731520"/>
            <a:ext cx="7315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F36600"/>
                </a:solidFill>
                <a:latin typeface="Arial"/>
              </a:rPr>
              <a:t>04 · VIẾT DỰ ÁN THẾ NÀO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234440"/>
            <a:ext cx="1051560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sz="4200" b="1">
                <a:solidFill>
                  <a:srgbClr val="000029"/>
                </a:solidFill>
                <a:latin typeface="Arial"/>
              </a:rPr>
              <a:t>Viết dự án thế nào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251460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Nói việc, đừng nói cảm giác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92608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"Dựng trang bán hàng cho CLB, 300 đơn trong tháng đầu."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50215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Có số thì đưa số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91363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Số người dùng, số đơn, thời gian rút ngắn được.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448970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Nói rõ phần của bạn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90118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Làm nhóm thì ghi bạn phụ trách gì.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07040" y="6172200"/>
            <a:ext cx="1280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</a:pPr>
            <a:r>
              <a:rPr sz="1300" b="0">
                <a:solidFill>
                  <a:srgbClr val="8A8AA0"/>
                </a:solidFill>
                <a:latin typeface="Arial"/>
              </a:rPr>
              <a:t>04 / 08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6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68680" y="731520"/>
            <a:ext cx="7315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F36600"/>
                </a:solidFill>
                <a:latin typeface="Arial"/>
              </a:rPr>
              <a:t>05 · GỬI CV BẰNG ĐƯỜNG DẪN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234440"/>
            <a:ext cx="1051560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sz="4200" b="1">
                <a:solidFill>
                  <a:srgbClr val="000029"/>
                </a:solidFill>
                <a:latin typeface="Arial"/>
              </a:rPr>
              <a:t>Gửi CV bằng đường dẫn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251460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File đính kèm hay hỏng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92608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Sai phông, lệch trang, hoặc bị chặn ở hòm thư.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50215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Đường dẫn thì mở được ngay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91363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Trên điện thoại hay máy tính đều như nhau.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448970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Sửa xong không phải gửi lại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90118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Thay file, đường dẫn giữ nguyên.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07040" y="6172200"/>
            <a:ext cx="1280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</a:pPr>
            <a:r>
              <a:rPr sz="1300" b="0">
                <a:solidFill>
                  <a:srgbClr val="8A8AA0"/>
                </a:solidFill>
                <a:latin typeface="Arial"/>
              </a:rPr>
              <a:t>05 / 08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00029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68680" y="731520"/>
            <a:ext cx="7315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7EE2B8"/>
                </a:solidFill>
                <a:latin typeface="Arial"/>
              </a:rPr>
              <a:t>06 · BUỔI WORKSHOP CÓ GÌ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234440"/>
            <a:ext cx="1051560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sz="4200" b="1">
                <a:solidFill>
                  <a:srgbClr val="FFF6EC"/>
                </a:solidFill>
                <a:latin typeface="Arial"/>
              </a:rPr>
              <a:t>Buổi workshop có gì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251460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FFF6EC"/>
                </a:solidFill>
                <a:latin typeface="Arial"/>
              </a:rPr>
              <a:t>14:00 · Xem CV mẫu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92608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BFC0D6"/>
                </a:solidFill>
                <a:latin typeface="Arial"/>
              </a:rPr>
              <a:t>Ba CV thật, cùng mổ xẻ.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50215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FFF6EC"/>
                </a:solidFill>
                <a:latin typeface="Arial"/>
              </a:rPr>
              <a:t>14:45 · Viết tại chỗ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91363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BFC0D6"/>
                </a:solidFill>
                <a:latin typeface="Arial"/>
              </a:rPr>
              <a:t>Mang laptop, viết xong trong buổi.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448970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FFF6EC"/>
                </a:solidFill>
                <a:latin typeface="Arial"/>
              </a:rPr>
              <a:t>15:30 · Nhận xét 1-1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90118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BFC0D6"/>
                </a:solidFill>
                <a:latin typeface="Arial"/>
              </a:rPr>
              <a:t>Mỗi bạn 10 phút với người đã đi làm.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07040" y="6172200"/>
            <a:ext cx="1280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</a:pPr>
            <a:r>
              <a:rPr sz="1300" b="0">
                <a:solidFill>
                  <a:srgbClr val="8A8AA0"/>
                </a:solidFill>
                <a:latin typeface="Arial"/>
              </a:rPr>
              <a:t>06 / 08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6E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68680" y="731520"/>
            <a:ext cx="73152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F36600"/>
                </a:solidFill>
                <a:latin typeface="Arial"/>
              </a:rPr>
              <a:t>07 · MANG THEO GÌ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1234440"/>
            <a:ext cx="10515600" cy="1005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</a:pPr>
            <a:r>
              <a:rPr sz="4200" b="1">
                <a:solidFill>
                  <a:srgbClr val="000029"/>
                </a:solidFill>
                <a:latin typeface="Arial"/>
              </a:rPr>
              <a:t>Mang theo gì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251460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Laptop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2926080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Hoặc điện thoại cũng được.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8680" y="350215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Danh sách dự án đã làm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3913632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Ghi sẵn ra giấy cho nhanh.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68680" y="448970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200" b="1">
                <a:solidFill>
                  <a:srgbClr val="000029"/>
                </a:solidFill>
                <a:latin typeface="Arial"/>
              </a:rPr>
              <a:t>Một câu hỏi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4901184"/>
            <a:ext cx="9601200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600" b="0">
                <a:solidFill>
                  <a:srgbClr val="52526B"/>
                </a:solidFill>
                <a:latin typeface="Arial"/>
              </a:rPr>
              <a:t>Thứ bạn đang vướng nhất.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07040" y="6172200"/>
            <a:ext cx="1280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</a:pPr>
            <a:r>
              <a:rPr sz="1300" b="0">
                <a:solidFill>
                  <a:srgbClr val="8A8AA0"/>
                </a:solidFill>
                <a:latin typeface="Arial"/>
              </a:rPr>
              <a:t>07 / 08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3660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68680" y="731520"/>
            <a:ext cx="54864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400" b="1">
                <a:solidFill>
                  <a:srgbClr val="FFFFFF"/>
                </a:solidFill>
                <a:latin typeface="Arial"/>
              </a:rPr>
              <a:t>08 · ĐĂNG KÝ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2960" y="2103120"/>
            <a:ext cx="1051560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98000"/>
              </a:lnSpc>
            </a:pPr>
            <a:r>
              <a:rPr sz="5400" b="1">
                <a:solidFill>
                  <a:srgbClr val="FFFFFF"/>
                </a:solidFill>
                <a:latin typeface="Arial"/>
              </a:rPr>
              <a:t>Hẹn gặp thứ Bảy.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8680" y="3566160"/>
            <a:ext cx="777240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2000" b="0">
                <a:solidFill>
                  <a:srgbClr val="FFFFFF"/>
                </a:solidFill>
                <a:latin typeface="Arial"/>
              </a:rPr>
              <a:t>Quét mã QR trên poster hoặc nhắn cho CLB. Chỗ ngồi có hạn.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8680" y="6126480"/>
            <a:ext cx="82296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10000"/>
              </a:lnSpc>
            </a:pPr>
            <a:r>
              <a:rPr sz="1300" b="0">
                <a:solidFill>
                  <a:srgbClr val="FFFFFF"/>
                </a:solidFill>
                <a:latin typeface="Arial"/>
              </a:rPr>
              <a:t>Bộ slide mẫu này dùng để thử chức năng chia sẻ tài liệu của Li2.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607040" y="6172200"/>
            <a:ext cx="128016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10000"/>
              </a:lnSpc>
            </a:pPr>
            <a:r>
              <a:rPr sz="1300" b="0">
                <a:solidFill>
                  <a:srgbClr val="8A8AA0"/>
                </a:solidFill>
                <a:latin typeface="Arial"/>
              </a:rPr>
              <a:t>08 / 08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